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92" r:id="rId2"/>
    <p:sldId id="267" r:id="rId3"/>
    <p:sldId id="299" r:id="rId4"/>
    <p:sldId id="308" r:id="rId5"/>
    <p:sldId id="300" r:id="rId6"/>
    <p:sldId id="258" r:id="rId7"/>
    <p:sldId id="291" r:id="rId8"/>
    <p:sldId id="260" r:id="rId9"/>
    <p:sldId id="310" r:id="rId10"/>
    <p:sldId id="309" r:id="rId11"/>
    <p:sldId id="312" r:id="rId12"/>
    <p:sldId id="313" r:id="rId13"/>
    <p:sldId id="314" r:id="rId14"/>
    <p:sldId id="263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58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Preguntar sobre ángulos y grados de un cuadrado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89A1-1C95-4EDA-97EF-0A9F08C25A7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98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3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sv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3" Type="http://schemas.openxmlformats.org/officeDocument/2006/relationships/image" Target="../media/image35.svg"/><Relationship Id="rId7" Type="http://schemas.openxmlformats.org/officeDocument/2006/relationships/image" Target="../media/image14.png"/><Relationship Id="rId12" Type="http://schemas.openxmlformats.org/officeDocument/2006/relationships/image" Target="../media/image4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9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  <p:pic>
        <p:nvPicPr>
          <p:cNvPr id="15" name="Imagen 6">
            <a:extLst>
              <a:ext uri="{FF2B5EF4-FFF2-40B4-BE49-F238E27FC236}">
                <a16:creationId xmlns:a16="http://schemas.microsoft.com/office/drawing/2014/main" id="{2E3C6951-BBED-46F1-9DEA-E49F8752D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291" y="0"/>
            <a:ext cx="1219709" cy="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AMBOS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motores por 1 segundo, hacerlo que gire en sentido contrario y desactivarlo.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D2BC1-D28D-4485-AD23-A35429F27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8419" y="2675865"/>
            <a:ext cx="3419456" cy="3017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1DD8A-B3C8-499F-97D4-A4E035039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47" y="3690792"/>
            <a:ext cx="29337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GIRAR</a:t>
            </a: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nuestro Robot 90º grados hacia la derecha.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E6D83B-B4AB-4CE1-B8F4-39DB74C95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01" t="15505" r="10129" b="14756"/>
          <a:stretch/>
        </p:blipFill>
        <p:spPr>
          <a:xfrm>
            <a:off x="350269" y="3538873"/>
            <a:ext cx="3717879" cy="1067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17B778-0129-424F-866F-E45A8F8A6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724" y="3149560"/>
            <a:ext cx="4604845" cy="1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5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RETO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Rodea un objeto: Con las prácticas que hemos realizado encuentra la mejor manera de rodear un objeto puede ser una caja. Fíjate en el esquema a continuación.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42B1B5-A7B1-40E0-8495-46CD63FCCF5B}"/>
              </a:ext>
            </a:extLst>
          </p:cNvPr>
          <p:cNvSpPr/>
          <p:nvPr/>
        </p:nvSpPr>
        <p:spPr>
          <a:xfrm>
            <a:off x="4111724" y="3947298"/>
            <a:ext cx="108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67B4B5-6F07-46CE-852F-584C5AC0580D}"/>
              </a:ext>
            </a:extLst>
          </p:cNvPr>
          <p:cNvCxnSpPr>
            <a:cxnSpLocks/>
          </p:cNvCxnSpPr>
          <p:nvPr/>
        </p:nvCxnSpPr>
        <p:spPr>
          <a:xfrm rot="5400000">
            <a:off x="3565088" y="3396475"/>
            <a:ext cx="10800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CECB8D6-CC23-41C1-8CD8-48F68A642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386" y="2978983"/>
            <a:ext cx="1076712" cy="88227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BD7994-E621-41BA-908A-AF6DBD9AB034}"/>
              </a:ext>
            </a:extLst>
          </p:cNvPr>
          <p:cNvCxnSpPr>
            <a:cxnSpLocks/>
          </p:cNvCxnSpPr>
          <p:nvPr/>
        </p:nvCxnSpPr>
        <p:spPr>
          <a:xfrm rot="5400000">
            <a:off x="4651724" y="4480381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6E077-82A3-4036-AE7E-8EF3FBE7741D}"/>
              </a:ext>
            </a:extLst>
          </p:cNvPr>
          <p:cNvCxnSpPr>
            <a:cxnSpLocks/>
          </p:cNvCxnSpPr>
          <p:nvPr/>
        </p:nvCxnSpPr>
        <p:spPr>
          <a:xfrm rot="5400000">
            <a:off x="2491724" y="4480381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8B7984-9C71-42B0-828F-F9327CD2F1C5}"/>
              </a:ext>
            </a:extLst>
          </p:cNvPr>
          <p:cNvCxnSpPr>
            <a:cxnSpLocks/>
          </p:cNvCxnSpPr>
          <p:nvPr/>
        </p:nvCxnSpPr>
        <p:spPr>
          <a:xfrm rot="10800000">
            <a:off x="3571723" y="5568142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5F47D3-12F0-4E19-AF90-4F5D5DACB317}"/>
              </a:ext>
            </a:extLst>
          </p:cNvPr>
          <p:cNvCxnSpPr>
            <a:cxnSpLocks/>
          </p:cNvCxnSpPr>
          <p:nvPr/>
        </p:nvCxnSpPr>
        <p:spPr>
          <a:xfrm rot="10800000">
            <a:off x="3571723" y="3392620"/>
            <a:ext cx="216000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593A1F-9225-4EF6-98A3-5B900F107B4F}"/>
              </a:ext>
            </a:extLst>
          </p:cNvPr>
          <p:cNvSpPr txBox="1"/>
          <p:nvPr/>
        </p:nvSpPr>
        <p:spPr>
          <a:xfrm rot="5400000">
            <a:off x="3528551" y="322521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6"/>
                </a:solidFill>
              </a:rPr>
              <a:t>INICIO</a:t>
            </a:r>
          </a:p>
        </p:txBody>
      </p:sp>
    </p:spTree>
    <p:extLst>
      <p:ext uri="{BB962C8B-B14F-4D97-AF65-F5344CB8AC3E}">
        <p14:creationId xmlns:p14="http://schemas.microsoft.com/office/powerpoint/2010/main" val="1727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-1.11111E-6 L 0.17721 -1.11111E-6 L 0.17721 0.31227 L -0.00534 0.31227 L -0.00534 -1.11111E-6 Z " pathEditMode="relative" rAng="0" ptsTypes="AAAAA">
                                      <p:cBhvr>
                                        <p:cTn id="5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29" grpId="0"/>
      <p:bldP spid="2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RETO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A7093BC-185F-4D5E-A73D-66DB031B92C6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5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Utilizaremos nuestra caja del kit.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9CBDF-333B-4D68-9DA0-74DA07B86D0E}"/>
              </a:ext>
            </a:extLst>
          </p:cNvPr>
          <p:cNvSpPr/>
          <p:nvPr/>
        </p:nvSpPr>
        <p:spPr>
          <a:xfrm>
            <a:off x="4170548" y="3429000"/>
            <a:ext cx="108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A2B968-BADF-469F-84C2-D9B1139872B1}"/>
              </a:ext>
            </a:extLst>
          </p:cNvPr>
          <p:cNvGrpSpPr/>
          <p:nvPr/>
        </p:nvGrpSpPr>
        <p:grpSpPr>
          <a:xfrm>
            <a:off x="4143515" y="2956335"/>
            <a:ext cx="1119502" cy="369332"/>
            <a:chOff x="4143515" y="2956335"/>
            <a:chExt cx="111950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AD4A5E-4753-4761-BF20-C27CC9744EB8}"/>
                </a:ext>
              </a:extLst>
            </p:cNvPr>
            <p:cNvSpPr txBox="1"/>
            <p:nvPr/>
          </p:nvSpPr>
          <p:spPr>
            <a:xfrm>
              <a:off x="4397515" y="295633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20cm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BE786D-BB4C-4BCA-AAF0-82F8C8965259}"/>
                </a:ext>
              </a:extLst>
            </p:cNvPr>
            <p:cNvCxnSpPr/>
            <p:nvPr/>
          </p:nvCxnSpPr>
          <p:spPr>
            <a:xfrm>
              <a:off x="4775337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0796CB0-7EEA-451B-88B8-B723C7F06A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43515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396D85-73C3-4E59-B601-DC1026353952}"/>
              </a:ext>
            </a:extLst>
          </p:cNvPr>
          <p:cNvGrpSpPr/>
          <p:nvPr/>
        </p:nvGrpSpPr>
        <p:grpSpPr>
          <a:xfrm rot="5400000">
            <a:off x="5084191" y="3823585"/>
            <a:ext cx="1119502" cy="369332"/>
            <a:chOff x="4143515" y="2956335"/>
            <a:chExt cx="111950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825D23-B251-456B-A33F-2D90CDF2AE2F}"/>
                </a:ext>
              </a:extLst>
            </p:cNvPr>
            <p:cNvSpPr txBox="1"/>
            <p:nvPr/>
          </p:nvSpPr>
          <p:spPr>
            <a:xfrm>
              <a:off x="4397515" y="295633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20cm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B222272-43EE-4E80-813D-AEC16F9C279A}"/>
                </a:ext>
              </a:extLst>
            </p:cNvPr>
            <p:cNvCxnSpPr/>
            <p:nvPr/>
          </p:nvCxnSpPr>
          <p:spPr>
            <a:xfrm>
              <a:off x="4775337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A581BC9-22A2-42D0-A1D3-7620E62400E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143515" y="3295187"/>
              <a:ext cx="48768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2716D24-FFF5-4732-B29B-71FACAC4E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656" y="1297234"/>
            <a:ext cx="4223754" cy="51394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415EE95-9C99-4C43-99D1-6E988E920F17}"/>
              </a:ext>
            </a:extLst>
          </p:cNvPr>
          <p:cNvSpPr/>
          <p:nvPr/>
        </p:nvSpPr>
        <p:spPr>
          <a:xfrm>
            <a:off x="6199027" y="2111796"/>
            <a:ext cx="1145241" cy="36389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54FCF-A77A-4224-8E97-4A46E6FEB124}"/>
              </a:ext>
            </a:extLst>
          </p:cNvPr>
          <p:cNvSpPr txBox="1"/>
          <p:nvPr/>
        </p:nvSpPr>
        <p:spPr>
          <a:xfrm>
            <a:off x="7500074" y="1832078"/>
            <a:ext cx="155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Nos movemos durante 6 segundos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3E7D1-CCB5-42C9-B97C-C8CDE45E65B2}"/>
              </a:ext>
            </a:extLst>
          </p:cNvPr>
          <p:cNvGrpSpPr/>
          <p:nvPr/>
        </p:nvGrpSpPr>
        <p:grpSpPr>
          <a:xfrm>
            <a:off x="357125" y="2412339"/>
            <a:ext cx="2255498" cy="646331"/>
            <a:chOff x="357125" y="2412339"/>
            <a:chExt cx="2255498" cy="64633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F5C9CAC-DF15-48FB-9A7A-430BCDEC627B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68C37C-F41B-4E47-9D14-93E3E41FEF2A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E3694D-F8E0-4BCF-A664-97DEA23B3DEF}"/>
              </a:ext>
            </a:extLst>
          </p:cNvPr>
          <p:cNvGrpSpPr/>
          <p:nvPr/>
        </p:nvGrpSpPr>
        <p:grpSpPr>
          <a:xfrm>
            <a:off x="337699" y="3456261"/>
            <a:ext cx="2255498" cy="646331"/>
            <a:chOff x="357125" y="2412339"/>
            <a:chExt cx="2255498" cy="646331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F962E2C-4208-43F3-BCD4-BC4A481D11F8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4EF76-5FFD-4820-82D1-59C0109A757B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9D059B-64EE-4778-9902-7D10ED4D0F53}"/>
              </a:ext>
            </a:extLst>
          </p:cNvPr>
          <p:cNvGrpSpPr/>
          <p:nvPr/>
        </p:nvGrpSpPr>
        <p:grpSpPr>
          <a:xfrm>
            <a:off x="337699" y="4487298"/>
            <a:ext cx="2255498" cy="646331"/>
            <a:chOff x="357125" y="2412339"/>
            <a:chExt cx="2255498" cy="646331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D5C9CD4-CE9B-40EB-B6E6-39427EAA4BA8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F55950-7CB8-435D-8216-3463077D3672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A8AB75-3A41-4E2B-9561-564C7FBB3ECD}"/>
              </a:ext>
            </a:extLst>
          </p:cNvPr>
          <p:cNvGrpSpPr/>
          <p:nvPr/>
        </p:nvGrpSpPr>
        <p:grpSpPr>
          <a:xfrm>
            <a:off x="307566" y="5538238"/>
            <a:ext cx="2255498" cy="646331"/>
            <a:chOff x="357125" y="2412339"/>
            <a:chExt cx="2255498" cy="646331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B29F25-89F6-4742-ACF3-7F5F531F4DD5}"/>
                </a:ext>
              </a:extLst>
            </p:cNvPr>
            <p:cNvCxnSpPr/>
            <p:nvPr/>
          </p:nvCxnSpPr>
          <p:spPr>
            <a:xfrm flipH="1">
              <a:off x="1855622" y="2755408"/>
              <a:ext cx="757001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4B1C50-A50A-4DE3-BE18-688BBE1920A3}"/>
                </a:ext>
              </a:extLst>
            </p:cNvPr>
            <p:cNvSpPr txBox="1"/>
            <p:nvPr/>
          </p:nvSpPr>
          <p:spPr>
            <a:xfrm>
              <a:off x="357125" y="2412339"/>
              <a:ext cx="1555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Giramos 90º grados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90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 animBg="1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D02-7C81-4758-8F3F-A1D867367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C427-9B84-44DE-A9D4-387EC89A0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5D2AA-7A8D-4C90-8B3D-3D9CA746AC32}"/>
              </a:ext>
            </a:extLst>
          </p:cNvPr>
          <p:cNvGrpSpPr/>
          <p:nvPr/>
        </p:nvGrpSpPr>
        <p:grpSpPr>
          <a:xfrm>
            <a:off x="0" y="0"/>
            <a:ext cx="12322860" cy="6858000"/>
            <a:chOff x="0" y="0"/>
            <a:chExt cx="12322860" cy="6858000"/>
          </a:xfrm>
        </p:grpSpPr>
        <p:pic>
          <p:nvPicPr>
            <p:cNvPr id="5" name="Picture 4" descr="A close up of a sunset&#10;&#10;Description generated with high confidence">
              <a:extLst>
                <a:ext uri="{FF2B5EF4-FFF2-40B4-BE49-F238E27FC236}">
                  <a16:creationId xmlns:a16="http://schemas.microsoft.com/office/drawing/2014/main" id="{AB299147-2B89-4573-87C5-569EFCC5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59"/>
            <a:stretch/>
          </p:blipFill>
          <p:spPr>
            <a:xfrm>
              <a:off x="0" y="5"/>
              <a:ext cx="12191980" cy="6857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14D3B-7FED-4190-969A-567BEBDF938A}"/>
                </a:ext>
              </a:extLst>
            </p:cNvPr>
            <p:cNvSpPr/>
            <p:nvPr/>
          </p:nvSpPr>
          <p:spPr>
            <a:xfrm>
              <a:off x="0" y="0"/>
              <a:ext cx="12192000" cy="685799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C5C9DB-BF25-45F9-96DE-E0CDA1F6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265" y="3832999"/>
              <a:ext cx="3500595" cy="286845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E5A010-1D7E-467E-A9EA-5BA661E5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66" y="710512"/>
              <a:ext cx="4779066" cy="176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2ADAE3-3495-42F1-BF0C-7891ACA3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2" y="4307969"/>
            <a:ext cx="3129704" cy="19185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B394A-D1EE-41DC-9BDE-43FB3988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" y="4307969"/>
            <a:ext cx="2398436" cy="20865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8F2D473-0086-43AA-9B3C-DB8AA1E60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6" b="11817"/>
          <a:stretch/>
        </p:blipFill>
        <p:spPr>
          <a:xfrm>
            <a:off x="69945" y="6528017"/>
            <a:ext cx="1454056" cy="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891404" y="2713983"/>
            <a:ext cx="738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de movernos junto con nuestro robot.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726813"/>
            <a:ext cx="1281663" cy="928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CBBE40-616A-4C6D-963E-95A83E7ABEE8}"/>
              </a:ext>
            </a:extLst>
          </p:cNvPr>
          <p:cNvSpPr txBox="1"/>
          <p:nvPr/>
        </p:nvSpPr>
        <p:spPr>
          <a:xfrm>
            <a:off x="3891404" y="3843845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¿Conoces que es un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22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7865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D2CC23-3F7F-4DE7-B5E7-E407D95E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t="15044" r="8207" b="9732"/>
          <a:stretch/>
        </p:blipFill>
        <p:spPr>
          <a:xfrm>
            <a:off x="1959910" y="1851463"/>
            <a:ext cx="5293371" cy="46873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719A62-B1D3-4776-A40A-B70A35508D39}"/>
              </a:ext>
            </a:extLst>
          </p:cNvPr>
          <p:cNvSpPr txBox="1">
            <a:spLocks/>
          </p:cNvSpPr>
          <p:nvPr/>
        </p:nvSpPr>
        <p:spPr>
          <a:xfrm>
            <a:off x="9725028" y="1563472"/>
            <a:ext cx="2466972" cy="128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Activemos y desactivemos el  </a:t>
            </a:r>
            <a:r>
              <a:rPr lang="es-EC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Buzzer.</a:t>
            </a:r>
            <a:endParaRPr lang="es-EC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3A75C8F-0EE5-43D4-B756-291112674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9485" y="4314273"/>
            <a:ext cx="980255" cy="9802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6EE34FA-ECEC-49B2-9D97-9EA19A1C3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6224" y="5619314"/>
            <a:ext cx="931562" cy="9195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CE69582-147D-4815-A203-B592172BE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5379" y="5558598"/>
            <a:ext cx="980255" cy="98025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E4C3ABC-91CC-450D-8776-C6672DFB31E1}"/>
              </a:ext>
            </a:extLst>
          </p:cNvPr>
          <p:cNvSpPr txBox="1"/>
          <p:nvPr/>
        </p:nvSpPr>
        <p:spPr>
          <a:xfrm>
            <a:off x="939004" y="5656670"/>
            <a:ext cx="127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</a:rPr>
              <a:t>Motores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31ACE-2511-42BE-9F42-74FF6CE29FCD}"/>
              </a:ext>
            </a:extLst>
          </p:cNvPr>
          <p:cNvSpPr/>
          <p:nvPr/>
        </p:nvSpPr>
        <p:spPr>
          <a:xfrm>
            <a:off x="545658" y="581453"/>
            <a:ext cx="8331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motor de corriente continua (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DC</a:t>
            </a:r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es una máquina que convierte la energía eléctrica en mecánica, provocando un movimiento rotatorio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26ADB-9966-4D61-B35E-4339E5E0D197}"/>
              </a:ext>
            </a:extLst>
          </p:cNvPr>
          <p:cNvGrpSpPr/>
          <p:nvPr/>
        </p:nvGrpSpPr>
        <p:grpSpPr>
          <a:xfrm>
            <a:off x="2428705" y="430634"/>
            <a:ext cx="4731441" cy="6108219"/>
            <a:chOff x="2428705" y="430634"/>
            <a:chExt cx="4731441" cy="6108219"/>
          </a:xfrm>
        </p:grpSpPr>
        <p:pic>
          <p:nvPicPr>
            <p:cNvPr id="26" name="Picture 25" descr="A circuit board&#10;&#10;Description generated with high confidence">
              <a:extLst>
                <a:ext uri="{FF2B5EF4-FFF2-40B4-BE49-F238E27FC236}">
                  <a16:creationId xmlns:a16="http://schemas.microsoft.com/office/drawing/2014/main" id="{75B341A3-D4F4-4A9A-888C-779F9440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891" y="430634"/>
              <a:ext cx="4038255" cy="6108219"/>
            </a:xfrm>
            <a:prstGeom prst="rect">
              <a:avLst/>
            </a:prstGeom>
          </p:spPr>
        </p:pic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1D5BFCCD-0F19-496C-9BDA-5A0B5FEE1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0602" y="5773614"/>
              <a:ext cx="2955398" cy="156138"/>
            </a:xfrm>
            <a:prstGeom prst="bentConnector3">
              <a:avLst>
                <a:gd name="adj1" fmla="val 15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48847EE-DE05-4663-A3BC-21C7FF553112}"/>
                </a:ext>
              </a:extLst>
            </p:cNvPr>
            <p:cNvSpPr/>
            <p:nvPr/>
          </p:nvSpPr>
          <p:spPr>
            <a:xfrm flipH="1">
              <a:off x="4280649" y="5712620"/>
              <a:ext cx="64183" cy="60994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9111B7-9F37-46D2-8AFA-812D0C96617B}"/>
                </a:ext>
              </a:extLst>
            </p:cNvPr>
            <p:cNvSpPr/>
            <p:nvPr/>
          </p:nvSpPr>
          <p:spPr>
            <a:xfrm flipH="1">
              <a:off x="6066584" y="5712620"/>
              <a:ext cx="64183" cy="60994"/>
            </a:xfrm>
            <a:prstGeom prst="ellipse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2BE7BC8-38D8-4937-8297-19F504AE5E73}"/>
                </a:ext>
              </a:extLst>
            </p:cNvPr>
            <p:cNvSpPr/>
            <p:nvPr/>
          </p:nvSpPr>
          <p:spPr>
            <a:xfrm>
              <a:off x="2428705" y="5695081"/>
              <a:ext cx="711897" cy="384844"/>
            </a:xfrm>
            <a:prstGeom prst="ellipse">
              <a:avLst/>
            </a:prstGeom>
            <a:solidFill>
              <a:srgbClr val="C00000"/>
            </a:solidFill>
            <a:effectLst>
              <a:glow rad="63500">
                <a:srgbClr val="C00000">
                  <a:alpha val="40000"/>
                </a:srgbClr>
              </a:glow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/>
                <a:t>10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A524E-D150-4BAF-BC84-7CA71E570B5C}"/>
                </a:ext>
              </a:extLst>
            </p:cNvPr>
            <p:cNvCxnSpPr/>
            <p:nvPr/>
          </p:nvCxnSpPr>
          <p:spPr>
            <a:xfrm flipH="1">
              <a:off x="4319432" y="5773614"/>
              <a:ext cx="0" cy="15613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8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9" grpId="0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3F4A3-562D-4B6B-92A3-84C74EAF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819" y="2224079"/>
            <a:ext cx="5452362" cy="3553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104836" y="171855"/>
            <a:ext cx="7268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mover nuestro robot utilizaremos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bloques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F3949F10-4A83-4410-90B6-04791D8FDB76}"/>
              </a:ext>
            </a:extLst>
          </p:cNvPr>
          <p:cNvSpPr/>
          <p:nvPr/>
        </p:nvSpPr>
        <p:spPr>
          <a:xfrm rot="5400000">
            <a:off x="8997654" y="3632288"/>
            <a:ext cx="2276863" cy="2906278"/>
          </a:xfrm>
          <a:prstGeom prst="rightArrowCallo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88D35D-5134-4F26-9126-3CAC83263ED5}"/>
              </a:ext>
            </a:extLst>
          </p:cNvPr>
          <p:cNvCxnSpPr>
            <a:cxnSpLocks/>
          </p:cNvCxnSpPr>
          <p:nvPr/>
        </p:nvCxnSpPr>
        <p:spPr>
          <a:xfrm flipV="1">
            <a:off x="7750367" y="4293865"/>
            <a:ext cx="1347488" cy="2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0CA27C-9DCC-43FC-8727-AAEF5F0787D1}"/>
              </a:ext>
            </a:extLst>
          </p:cNvPr>
          <p:cNvCxnSpPr>
            <a:cxnSpLocks/>
          </p:cNvCxnSpPr>
          <p:nvPr/>
        </p:nvCxnSpPr>
        <p:spPr>
          <a:xfrm>
            <a:off x="7850485" y="5129762"/>
            <a:ext cx="124737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B9F0FF-2683-453F-B2D2-AEBE2D484539}"/>
              </a:ext>
            </a:extLst>
          </p:cNvPr>
          <p:cNvSpPr txBox="1"/>
          <p:nvPr/>
        </p:nvSpPr>
        <p:spPr>
          <a:xfrm>
            <a:off x="9466392" y="4063033"/>
            <a:ext cx="137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Dirección</a:t>
            </a:r>
            <a:endParaRPr lang="es-E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4BD2E9-CCF8-48D7-8D86-7E1576EB71F1}"/>
              </a:ext>
            </a:extLst>
          </p:cNvPr>
          <p:cNvSpPr txBox="1"/>
          <p:nvPr/>
        </p:nvSpPr>
        <p:spPr>
          <a:xfrm>
            <a:off x="9790125" y="4854594"/>
            <a:ext cx="849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Giros</a:t>
            </a:r>
            <a:endParaRPr lang="es-E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EFFDE4-7805-4B99-8EF1-439E8086A6F7}"/>
              </a:ext>
            </a:extLst>
          </p:cNvPr>
          <p:cNvSpPr txBox="1"/>
          <p:nvPr/>
        </p:nvSpPr>
        <p:spPr>
          <a:xfrm>
            <a:off x="8985082" y="6309241"/>
            <a:ext cx="245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</a:rPr>
              <a:t>Ambos Motores</a:t>
            </a:r>
          </a:p>
        </p:txBody>
      </p:sp>
      <p:sp>
        <p:nvSpPr>
          <p:cNvPr id="30" name="Callout: Right Arrow 29">
            <a:extLst>
              <a:ext uri="{FF2B5EF4-FFF2-40B4-BE49-F238E27FC236}">
                <a16:creationId xmlns:a16="http://schemas.microsoft.com/office/drawing/2014/main" id="{C8B36DDE-99DE-42F0-8F49-0D958BC02815}"/>
              </a:ext>
            </a:extLst>
          </p:cNvPr>
          <p:cNvSpPr/>
          <p:nvPr/>
        </p:nvSpPr>
        <p:spPr>
          <a:xfrm rot="16200000">
            <a:off x="628514" y="1242004"/>
            <a:ext cx="2383694" cy="3026288"/>
          </a:xfrm>
          <a:prstGeom prst="rightArrow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07EA73-6C9E-4391-8507-C05EF073B9C3}"/>
              </a:ext>
            </a:extLst>
          </p:cNvPr>
          <p:cNvSpPr txBox="1"/>
          <p:nvPr/>
        </p:nvSpPr>
        <p:spPr>
          <a:xfrm>
            <a:off x="447470" y="3305912"/>
            <a:ext cx="254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Acción por </a:t>
            </a:r>
            <a:r>
              <a:rPr lang="es-ES" sz="2400" b="1" dirty="0">
                <a:solidFill>
                  <a:srgbClr val="C00000"/>
                </a:solidFill>
              </a:rPr>
              <a:t>tiempo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D11EA8-39C1-46A9-B410-0D8B1A7D1ED9}"/>
              </a:ext>
            </a:extLst>
          </p:cNvPr>
          <p:cNvCxnSpPr/>
          <p:nvPr/>
        </p:nvCxnSpPr>
        <p:spPr>
          <a:xfrm flipH="1">
            <a:off x="2962476" y="3574244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0F71C1-6CEA-468B-8676-282458714B6E}"/>
              </a:ext>
            </a:extLst>
          </p:cNvPr>
          <p:cNvSpPr txBox="1"/>
          <p:nvPr/>
        </p:nvSpPr>
        <p:spPr>
          <a:xfrm>
            <a:off x="687134" y="2572061"/>
            <a:ext cx="226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Acción</a:t>
            </a:r>
            <a:r>
              <a:rPr lang="es-ES" sz="2400" b="1" dirty="0"/>
              <a:t> </a:t>
            </a:r>
            <a:r>
              <a:rPr lang="es-ES" sz="2400" b="1" dirty="0">
                <a:solidFill>
                  <a:srgbClr val="C00000"/>
                </a:solidFill>
              </a:rPr>
              <a:t>rápida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27C661-85D9-4C5E-8076-3DDE0F20964F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953588" y="2802894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A5E7FF-6504-4F74-A71E-042359A48EEE}"/>
              </a:ext>
            </a:extLst>
          </p:cNvPr>
          <p:cNvSpPr txBox="1"/>
          <p:nvPr/>
        </p:nvSpPr>
        <p:spPr>
          <a:xfrm>
            <a:off x="668527" y="1125962"/>
            <a:ext cx="245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Motor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99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62 -0.44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-2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27" grpId="0"/>
      <p:bldP spid="28" grpId="0"/>
      <p:bldP spid="29" grpId="0"/>
      <p:bldP spid="30" grpId="0" animBg="1"/>
      <p:bldP spid="31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0" y="253610"/>
            <a:ext cx="8378529" cy="102725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Hora de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PROGRAMAR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3E472-316B-42B5-9901-2C007C5B7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534" y="1822882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0FAC8-A68E-47AE-9778-F3A5964812E2}"/>
              </a:ext>
            </a:extLst>
          </p:cNvPr>
          <p:cNvSpPr/>
          <p:nvPr/>
        </p:nvSpPr>
        <p:spPr>
          <a:xfrm>
            <a:off x="414820" y="1203449"/>
            <a:ext cx="817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 a mano lo </a:t>
            </a: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siguiente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0DCA9-3B7A-4837-9C64-F0CE0D5E2B3A}"/>
              </a:ext>
            </a:extLst>
          </p:cNvPr>
          <p:cNvSpPr txBox="1"/>
          <p:nvPr/>
        </p:nvSpPr>
        <p:spPr>
          <a:xfrm>
            <a:off x="667947" y="3996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Vennom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E42B7D-A1DC-4708-8147-D9D746B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82551" y="1822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051D9B-1137-438D-A466-460D44ED3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6610" y="1822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674D5-C064-4DDD-8FE9-D8801F4C0A04}"/>
              </a:ext>
            </a:extLst>
          </p:cNvPr>
          <p:cNvSpPr txBox="1"/>
          <p:nvPr/>
        </p:nvSpPr>
        <p:spPr>
          <a:xfrm>
            <a:off x="3618966" y="3996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Cable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/mini-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0715F-CA2B-4594-91FD-D8C6E5E10965}"/>
              </a:ext>
            </a:extLst>
          </p:cNvPr>
          <p:cNvSpPr txBox="1"/>
          <p:nvPr/>
        </p:nvSpPr>
        <p:spPr>
          <a:xfrm>
            <a:off x="6570524" y="4022717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MBlock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Picture 27" descr="A circuit board&#10;&#10;Description generated with high confidence">
            <a:extLst>
              <a:ext uri="{FF2B5EF4-FFF2-40B4-BE49-F238E27FC236}">
                <a16:creationId xmlns:a16="http://schemas.microsoft.com/office/drawing/2014/main" id="{FED9CAED-E2B1-49A1-85EE-BB372F18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60" y="2006881"/>
            <a:ext cx="1089415" cy="1647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03EF0-290E-4B7D-8135-FB5C74DE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9" r="2479" b="6998"/>
          <a:stretch/>
        </p:blipFill>
        <p:spPr>
          <a:xfrm>
            <a:off x="6847013" y="2029480"/>
            <a:ext cx="1495441" cy="15076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840FA2-B4D8-4765-B497-200D275BA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642" y="2114796"/>
            <a:ext cx="2066482" cy="1439371"/>
          </a:xfrm>
          <a:prstGeom prst="rect">
            <a:avLst/>
          </a:prstGeom>
        </p:spPr>
      </p:pic>
      <p:pic>
        <p:nvPicPr>
          <p:cNvPr id="50" name="Imagen 6">
            <a:extLst>
              <a:ext uri="{FF2B5EF4-FFF2-40B4-BE49-F238E27FC236}">
                <a16:creationId xmlns:a16="http://schemas.microsoft.com/office/drawing/2014/main" id="{52A7585E-9452-4A1D-B92D-D68584BAD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F0B4223-C378-429B-BEA1-5F9198E3D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5503" y="4234717"/>
            <a:ext cx="1454726" cy="145472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D5C496-B383-4158-8F2E-128E35436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20088" y="5582547"/>
            <a:ext cx="1031771" cy="103177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9C8EE4-8104-47CB-884B-0B2C29378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0231" y="4365947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9BFE9-D9CE-4DFF-B59E-1196004DFA48}"/>
              </a:ext>
            </a:extLst>
          </p:cNvPr>
          <p:cNvSpPr txBox="1"/>
          <p:nvPr/>
        </p:nvSpPr>
        <p:spPr>
          <a:xfrm>
            <a:off x="2246644" y="6539231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PotaPilas</a:t>
            </a:r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2x2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2C3CE4-BD35-4978-BEBD-0FCCB538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1248" y="4365947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8D9D13-F37F-49F4-A8A6-D7EEDA341D3A}"/>
              </a:ext>
            </a:extLst>
          </p:cNvPr>
          <p:cNvSpPr txBox="1"/>
          <p:nvPr/>
        </p:nvSpPr>
        <p:spPr>
          <a:xfrm>
            <a:off x="5197663" y="6539231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Pilas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BEB3E0-9427-46FD-9CA2-4F55099CEB2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3"/>
          <a:stretch/>
        </p:blipFill>
        <p:spPr>
          <a:xfrm>
            <a:off x="2350058" y="4563589"/>
            <a:ext cx="1765812" cy="1600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0E1C22-EA5A-4D95-938E-88F72A3711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2869" y="4477382"/>
            <a:ext cx="1378798" cy="17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/>
      <p:bldP spid="13" grpId="0"/>
      <p:bldP spid="18" grpId="0" animBg="1"/>
      <p:bldP spid="19" grpId="0" animBg="1"/>
      <p:bldP spid="20" grpId="0"/>
      <p:bldP spid="21" grpId="0"/>
      <p:bldP spid="24" grpId="0" animBg="1"/>
      <p:bldP spid="25" grpId="0"/>
      <p:bldP spid="27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CD2DF90-093A-435C-83AD-98BF0424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47" y="3707765"/>
            <a:ext cx="3028950" cy="1352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6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el motor derecho por 1 segundo, hacerlo que gire en sentido contrario y desactivarlo.</a:t>
            </a:r>
          </a:p>
        </p:txBody>
      </p:sp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784A4-2B92-49E2-A383-436271F65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29" y="2424306"/>
            <a:ext cx="4419107" cy="2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560676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activar el motor derecho por un tiempo determinado.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high confidence">
            <a:extLst>
              <a:ext uri="{FF2B5EF4-FFF2-40B4-BE49-F238E27FC236}">
                <a16:creationId xmlns:a16="http://schemas.microsoft.com/office/drawing/2014/main" id="{D77F35A0-CC54-4DDD-AC08-54FB7EF5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736196"/>
            <a:ext cx="2008333" cy="200833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357A2-743B-4E6A-9A9A-91ABA6B59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00" y="4050956"/>
            <a:ext cx="3931404" cy="1157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C42E76-5153-43E9-A6B0-D369B2DED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61" y="3325667"/>
            <a:ext cx="5938674" cy="16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299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PowerPoint Presentation</vt:lpstr>
      <vt:lpstr>PowerPoint Presentation</vt:lpstr>
      <vt:lpstr>Hora de PROGRAMAR</vt:lpstr>
      <vt:lpstr>PowerPoint Presentation</vt:lpstr>
      <vt:lpstr>Práctica 1</vt:lpstr>
      <vt:lpstr>Práctica 2</vt:lpstr>
      <vt:lpstr>Práctica 3</vt:lpstr>
      <vt:lpstr>Práctica 4</vt:lpstr>
      <vt:lpstr>RETO 1</vt:lpstr>
      <vt:lpstr>RETO 1</vt:lpstr>
      <vt:lpstr>Recuerda…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2019-06-13T20:17:39Z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